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4" r:id="rId2"/>
    <p:sldId id="282" r:id="rId3"/>
    <p:sldId id="285" r:id="rId4"/>
    <p:sldId id="260" r:id="rId5"/>
    <p:sldId id="262" r:id="rId6"/>
    <p:sldId id="263" r:id="rId7"/>
    <p:sldId id="28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25EC1-7C48-4F7B-968B-8EAC51411B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1268-E179-4361-9DCE-60AA834EB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 технологии и руководитель проекта</a:t>
            </a:r>
          </a:p>
          <a:p>
            <a:r>
              <a:rPr lang="ru-RU" dirty="0" smtClean="0"/>
              <a:t>, консультант Фонда </a:t>
            </a:r>
            <a:r>
              <a:rPr lang="ru-RU" dirty="0" err="1" smtClean="0"/>
              <a:t>ОбразованияН.Назарбаева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профессор </a:t>
            </a:r>
            <a:r>
              <a:rPr lang="ru-RU" dirty="0" err="1" smtClean="0"/>
              <a:t>Вассерман</a:t>
            </a:r>
            <a:r>
              <a:rPr lang="ru-RU" dirty="0" smtClean="0"/>
              <a:t> Ф.Я.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91268-E179-4361-9DCE-60AA834EB3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1B8C99-F86D-44D1-8456-3C08425D2D9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AB61CF-4751-4D07-8DDF-B00DD456F4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 Технология </a:t>
            </a:r>
            <a:r>
              <a:rPr lang="ru-RU" b="1" u="sng" dirty="0" err="1" smtClean="0"/>
              <a:t>БиС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err="1" smtClean="0"/>
              <a:t>Биоинформатика</a:t>
            </a:r>
            <a:r>
              <a:rPr lang="ru-RU" b="1" u="sng" dirty="0" smtClean="0"/>
              <a:t> и Синергетика</a:t>
            </a:r>
            <a:endParaRPr lang="ru-RU" b="1" u="sng" dirty="0"/>
          </a:p>
        </p:txBody>
      </p:sp>
      <p:pic>
        <p:nvPicPr>
          <p:cNvPr id="17410" name="Picture 2" descr="C:\Users\Светлана\Documents\тех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60040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1" name="Picture 3" descr="C:\Users\Светлана\Documents\техно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4248472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Шесть основных правил качества для пользования технологией </a:t>
            </a:r>
            <a:r>
              <a:rPr lang="ru-RU" sz="4000" dirty="0" err="1" smtClean="0"/>
              <a:t>БиС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№2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Качество-это объективные измерители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В технологии независимые </a:t>
            </a:r>
            <a:r>
              <a:rPr lang="ru-RU" dirty="0" err="1" smtClean="0">
                <a:solidFill>
                  <a:srgbClr val="002060"/>
                </a:solidFill>
              </a:rPr>
              <a:t>измерители-это</a:t>
            </a:r>
            <a:r>
              <a:rPr lang="ru-RU" dirty="0" smtClean="0">
                <a:solidFill>
                  <a:srgbClr val="002060"/>
                </a:solidFill>
              </a:rPr>
              <a:t> стандарты содержания, технологические карты, норматив времени работы «5+30».Объективность-90%; на традиционном уроке всё решает учитель; :ход урока, выбор задания и оценивание </a:t>
            </a:r>
            <a:r>
              <a:rPr lang="ru-RU" dirty="0" err="1" smtClean="0">
                <a:solidFill>
                  <a:srgbClr val="002060"/>
                </a:solidFill>
              </a:rPr>
              <a:t>объек-тивность</a:t>
            </a:r>
            <a:r>
              <a:rPr lang="ru-RU" dirty="0" smtClean="0">
                <a:solidFill>
                  <a:srgbClr val="002060"/>
                </a:solidFill>
              </a:rPr>
              <a:t> не более 30%.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Шесть основных правил качества для пользования технологией </a:t>
            </a:r>
            <a:r>
              <a:rPr lang="ru-RU" sz="4000" dirty="0" err="1" smtClean="0"/>
              <a:t>БиС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№3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Качество зависит от объяснения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*Технологический урок: визуальная и стандартизированная форма </a:t>
            </a:r>
            <a:r>
              <a:rPr lang="ru-RU" dirty="0" err="1" smtClean="0">
                <a:solidFill>
                  <a:schemeClr val="tx2"/>
                </a:solidFill>
              </a:rPr>
              <a:t>объяснения,КСО-эффективность</a:t>
            </a:r>
            <a:r>
              <a:rPr lang="ru-RU" dirty="0" smtClean="0">
                <a:solidFill>
                  <a:schemeClr val="tx2"/>
                </a:solidFill>
              </a:rPr>
              <a:t> -85-90%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*Традиционный урок и свободная форма объяснения-10-15%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Шесть основных правил качества для пользования технологией </a:t>
            </a:r>
            <a:r>
              <a:rPr lang="ru-RU" sz="4000" dirty="0" err="1" smtClean="0"/>
              <a:t>БиС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№4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Качество-это содержание учебных предметов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dirty="0" err="1" smtClean="0">
                <a:solidFill>
                  <a:srgbClr val="FF0000"/>
                </a:solidFill>
              </a:rPr>
              <a:t>Технология</a:t>
            </a:r>
            <a:r>
              <a:rPr lang="ru-RU" dirty="0" err="1" smtClean="0">
                <a:solidFill>
                  <a:srgbClr val="002060"/>
                </a:solidFill>
              </a:rPr>
              <a:t>:разработаны</a:t>
            </a:r>
            <a:r>
              <a:rPr lang="ru-RU" dirty="0" smtClean="0">
                <a:solidFill>
                  <a:srgbClr val="002060"/>
                </a:solidFill>
              </a:rPr>
              <a:t> стандарты содержания по всем предметам, на базе которых эффективно отрабатывается функциональная грамотность и мышление учащихся.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*Традиционный урок:</a:t>
            </a:r>
            <a:r>
              <a:rPr lang="ru-RU" dirty="0" smtClean="0">
                <a:solidFill>
                  <a:srgbClr val="002060"/>
                </a:solidFill>
              </a:rPr>
              <a:t> существующие учебники не позволяют достичь высокого уровня качества знаний.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№5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Качество зависит от учителя и его квалификации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*Технология:</a:t>
            </a:r>
            <a:r>
              <a:rPr lang="ru-RU" dirty="0" smtClean="0">
                <a:solidFill>
                  <a:srgbClr val="002060"/>
                </a:solidFill>
              </a:rPr>
              <a:t> учитель получает всё готовое, освобождается от выполнения поурочного планирования, подготовки и проверки </a:t>
            </a:r>
            <a:r>
              <a:rPr lang="ru-RU" dirty="0" err="1" smtClean="0">
                <a:solidFill>
                  <a:srgbClr val="002060"/>
                </a:solidFill>
              </a:rPr>
              <a:t>заданий.Квалификация</a:t>
            </a:r>
            <a:r>
              <a:rPr lang="ru-RU" dirty="0" smtClean="0">
                <a:solidFill>
                  <a:srgbClr val="002060"/>
                </a:solidFill>
              </a:rPr>
              <a:t> учителя обеспечивается требованиями </a:t>
            </a:r>
            <a:r>
              <a:rPr lang="ru-RU" dirty="0" err="1" smtClean="0">
                <a:solidFill>
                  <a:srgbClr val="002060"/>
                </a:solidFill>
              </a:rPr>
              <a:t>технологии.Качество</a:t>
            </a:r>
            <a:r>
              <a:rPr lang="ru-RU" dirty="0" smtClean="0">
                <a:solidFill>
                  <a:srgbClr val="002060"/>
                </a:solidFill>
              </a:rPr>
              <a:t> гарантируется.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*Традиционный урок :</a:t>
            </a:r>
            <a:r>
              <a:rPr lang="ru-RU" dirty="0" smtClean="0">
                <a:solidFill>
                  <a:srgbClr val="002060"/>
                </a:solidFill>
              </a:rPr>
              <a:t>учитель готовит поурочные планы, технологические схемы и </a:t>
            </a:r>
            <a:r>
              <a:rPr lang="ru-RU" dirty="0" err="1" smtClean="0">
                <a:solidFill>
                  <a:srgbClr val="002060"/>
                </a:solidFill>
              </a:rPr>
              <a:t>задания.Квалификация</a:t>
            </a:r>
            <a:r>
              <a:rPr lang="ru-RU" dirty="0" smtClean="0">
                <a:solidFill>
                  <a:srgbClr val="002060"/>
                </a:solidFill>
              </a:rPr>
              <a:t> учителя не </a:t>
            </a:r>
            <a:r>
              <a:rPr lang="ru-RU" dirty="0" err="1" smtClean="0">
                <a:solidFill>
                  <a:srgbClr val="002060"/>
                </a:solidFill>
              </a:rPr>
              <a:t>растёт.Качество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гарантируется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7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Шесть основных правил качества для пользования технологией </a:t>
            </a:r>
            <a:r>
              <a:rPr lang="ru-RU" sz="4000" dirty="0" err="1" smtClean="0">
                <a:solidFill>
                  <a:srgbClr val="FF0000"/>
                </a:solidFill>
              </a:rPr>
              <a:t>БиС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Шесть основных правил качества для пользования технологией </a:t>
            </a:r>
            <a:r>
              <a:rPr lang="ru-RU" sz="4400" dirty="0" err="1" smtClean="0">
                <a:solidFill>
                  <a:srgbClr val="FF0000"/>
                </a:solidFill>
              </a:rPr>
              <a:t>БиС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№6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Качество зависит от ученика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*Технология:</a:t>
            </a:r>
            <a:r>
              <a:rPr lang="ru-RU" dirty="0" smtClean="0">
                <a:solidFill>
                  <a:srgbClr val="002060"/>
                </a:solidFill>
              </a:rPr>
              <a:t> каждый ребёнок работает на уроке и получает оценку . Работа на уроке идёт по правилам, которые обязательны для учителя и для учащихся.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Высокий уровень учащихся мотивации.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*Традиционный урок</a:t>
            </a:r>
            <a:r>
              <a:rPr lang="ru-RU" dirty="0" smtClean="0">
                <a:solidFill>
                  <a:srgbClr val="002060"/>
                </a:solidFill>
              </a:rPr>
              <a:t>: в среднем активность ученика по отдельному предмету составляет одна оценка в течение 8-10 минут . Правила определяет учитель. Уровень мотивации учащихся низкий . Освоение технологии шаг за шагом.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Рабочие тетради для учеников</a:t>
            </a:r>
            <a:endParaRPr lang="ru-RU" dirty="0"/>
          </a:p>
        </p:txBody>
      </p:sp>
      <p:pic>
        <p:nvPicPr>
          <p:cNvPr id="10242" name="Picture 2" descr="C:\Users\Светлана\Pictures\img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5" t="4921"/>
          <a:stretch>
            <a:fillRect/>
          </a:stretch>
        </p:blipFill>
        <p:spPr bwMode="auto">
          <a:xfrm>
            <a:off x="1619672" y="2420888"/>
            <a:ext cx="6056426" cy="417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ОСУД</a:t>
            </a:r>
            <a:endParaRPr lang="ru-RU" dirty="0"/>
          </a:p>
        </p:txBody>
      </p:sp>
      <p:pic>
        <p:nvPicPr>
          <p:cNvPr id="11267" name="Picture 3" descr="C:\Users\Светлана\Pictures\img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05" t="4504" r="3605" b="6910"/>
          <a:stretch>
            <a:fillRect/>
          </a:stretch>
        </p:blipFill>
        <p:spPr bwMode="auto">
          <a:xfrm>
            <a:off x="1691680" y="2132856"/>
            <a:ext cx="576064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Тренажёр</a:t>
            </a:r>
            <a:endParaRPr lang="ru-RU" dirty="0"/>
          </a:p>
        </p:txBody>
      </p:sp>
      <p:pic>
        <p:nvPicPr>
          <p:cNvPr id="12291" name="Picture 3" descr="C:\Users\Светлана\Pictures\img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48" t="10901" r="4310"/>
          <a:stretch>
            <a:fillRect/>
          </a:stretch>
        </p:blipFill>
        <p:spPr bwMode="auto">
          <a:xfrm>
            <a:off x="1115616" y="1988840"/>
            <a:ext cx="7704856" cy="4119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Проблемы качества воспитания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b="1" i="1" dirty="0" smtClean="0"/>
              <a:t>Воспитание направлено на результаты в обучении</a:t>
            </a:r>
          </a:p>
          <a:p>
            <a:r>
              <a:rPr lang="ru-RU" b="1" i="1" dirty="0" smtClean="0"/>
              <a:t> </a:t>
            </a:r>
          </a:p>
          <a:p>
            <a:pPr lvl="0"/>
            <a:r>
              <a:rPr lang="ru-RU" b="1" i="1" dirty="0" smtClean="0"/>
              <a:t>Нет современной идеологии успешного человека</a:t>
            </a:r>
          </a:p>
          <a:p>
            <a:r>
              <a:rPr lang="ru-RU" b="1" i="1" dirty="0" smtClean="0"/>
              <a:t> </a:t>
            </a:r>
          </a:p>
          <a:p>
            <a:pPr lvl="0"/>
            <a:r>
              <a:rPr lang="ru-RU" b="1" i="1" dirty="0" smtClean="0"/>
              <a:t>Нет объединяющей идеологии школьного сообщества</a:t>
            </a:r>
          </a:p>
          <a:p>
            <a:r>
              <a:rPr lang="ru-RU" b="1" i="1" dirty="0" smtClean="0"/>
              <a:t> </a:t>
            </a:r>
          </a:p>
          <a:p>
            <a:pPr lvl="0"/>
            <a:r>
              <a:rPr lang="ru-RU" b="1" i="1" dirty="0" smtClean="0"/>
              <a:t>Фиктивное школьное самоуправление одного дня в году</a:t>
            </a:r>
          </a:p>
          <a:p>
            <a:r>
              <a:rPr lang="ru-RU" b="1" i="1" dirty="0" smtClean="0"/>
              <a:t> </a:t>
            </a:r>
          </a:p>
          <a:p>
            <a:pPr lvl="0"/>
            <a:r>
              <a:rPr lang="ru-RU" b="1" i="1" dirty="0" smtClean="0"/>
              <a:t>Незначительное число активных учеников в жизни школы</a:t>
            </a:r>
          </a:p>
          <a:p>
            <a:r>
              <a:rPr lang="ru-RU" b="1" i="1" dirty="0" smtClean="0"/>
              <a:t> </a:t>
            </a:r>
          </a:p>
          <a:p>
            <a:pPr lvl="0"/>
            <a:r>
              <a:rPr lang="ru-RU" b="1" i="1" dirty="0" smtClean="0"/>
              <a:t>Низкий уровень организации и самооценки учащихся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Решения в технологии </a:t>
            </a:r>
            <a:r>
              <a:rPr lang="ru-RU" b="1" dirty="0" err="1" smtClean="0"/>
              <a:t>БиС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sz="2900" b="1" i="1" dirty="0" smtClean="0"/>
              <a:t>Воспитание направлено на развитие личности ученика</a:t>
            </a:r>
          </a:p>
          <a:p>
            <a:r>
              <a:rPr lang="ru-RU" sz="2900" b="1" i="1" dirty="0" smtClean="0"/>
              <a:t> </a:t>
            </a:r>
          </a:p>
          <a:p>
            <a:pPr lvl="0"/>
            <a:r>
              <a:rPr lang="ru-RU" sz="2900" b="1" i="1" dirty="0" smtClean="0"/>
              <a:t>Философия успешного человека в обществе труда</a:t>
            </a:r>
          </a:p>
          <a:p>
            <a:r>
              <a:rPr lang="ru-RU" sz="2900" b="1" i="1" dirty="0" smtClean="0"/>
              <a:t> </a:t>
            </a:r>
          </a:p>
          <a:p>
            <a:pPr lvl="0"/>
            <a:r>
              <a:rPr lang="ru-RU" sz="2900" b="1" i="1" dirty="0" smtClean="0"/>
              <a:t>Идея «Коллективного разума» объединяет учеников и учителей</a:t>
            </a:r>
          </a:p>
          <a:p>
            <a:r>
              <a:rPr lang="ru-RU" sz="2900" b="1" i="1" dirty="0" smtClean="0"/>
              <a:t> </a:t>
            </a:r>
          </a:p>
          <a:p>
            <a:pPr lvl="0"/>
            <a:r>
              <a:rPr lang="ru-RU" sz="2900" b="1" i="1" dirty="0" smtClean="0"/>
              <a:t>Школьное самоуправление каждый день в учебном году</a:t>
            </a:r>
          </a:p>
          <a:p>
            <a:r>
              <a:rPr lang="ru-RU" sz="2900" b="1" i="1" dirty="0" smtClean="0"/>
              <a:t> </a:t>
            </a:r>
          </a:p>
          <a:p>
            <a:pPr lvl="0"/>
            <a:r>
              <a:rPr lang="ru-RU" sz="2900" b="1" i="1" dirty="0" smtClean="0"/>
              <a:t>70% учащихся принимают участие в жизни школы ежедневно</a:t>
            </a:r>
          </a:p>
          <a:p>
            <a:r>
              <a:rPr lang="ru-RU" sz="2900" b="1" i="1" dirty="0" smtClean="0"/>
              <a:t> </a:t>
            </a:r>
          </a:p>
          <a:p>
            <a:pPr lvl="0"/>
            <a:r>
              <a:rPr lang="ru-RU" sz="2900" b="1" i="1" dirty="0" smtClean="0"/>
              <a:t>Высокий уровень организации и самооценки учащихся</a:t>
            </a:r>
          </a:p>
          <a:p>
            <a:r>
              <a:rPr lang="ru-RU" sz="2900" b="1" i="1" dirty="0" smtClean="0"/>
              <a:t> </a:t>
            </a:r>
          </a:p>
          <a:p>
            <a:pPr lvl="0"/>
            <a:r>
              <a:rPr lang="ru-RU" sz="2900" b="1" i="1" dirty="0" smtClean="0"/>
              <a:t>Учащиеся готовы брать на себя и права и обязанности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dirty="0" err="1" smtClean="0"/>
              <a:t>Вассерман</a:t>
            </a:r>
            <a:r>
              <a:rPr lang="ru-RU" dirty="0" smtClean="0"/>
              <a:t> Ф.Я.</a:t>
            </a:r>
            <a:endParaRPr lang="ru-RU" dirty="0"/>
          </a:p>
        </p:txBody>
      </p:sp>
      <p:pic>
        <p:nvPicPr>
          <p:cNvPr id="15362" name="Picture 2" descr="C:\Users\Светлана\Documents\техно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03244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55976" y="269033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Автор технологии и руководитель проекта, консультант Фонда Образования Н.Назарбаева,</a:t>
            </a:r>
          </a:p>
          <a:p>
            <a:r>
              <a:rPr lang="ru-RU" sz="2000" b="1" dirty="0" smtClean="0"/>
              <a:t> профессор </a:t>
            </a:r>
            <a:r>
              <a:rPr lang="ru-RU" sz="2000" b="1" dirty="0" err="1" smtClean="0"/>
              <a:t>Вассерман</a:t>
            </a:r>
            <a:r>
              <a:rPr lang="ru-RU" sz="2000" b="1" dirty="0" smtClean="0"/>
              <a:t> Ф.Я.</a:t>
            </a:r>
            <a:endParaRPr lang="ru-RU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>
            <a:normAutofit fontScale="90000"/>
          </a:bodyPr>
          <a:lstStyle/>
          <a:p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 smtClean="0"/>
          </a:p>
        </p:txBody>
      </p:sp>
      <p:pic>
        <p:nvPicPr>
          <p:cNvPr id="18440" name="Picture 8" descr="084381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2016125" cy="1728787"/>
          </a:xfrm>
          <a:prstGeom prst="rect">
            <a:avLst/>
          </a:prstGeom>
          <a:noFill/>
        </p:spPr>
      </p:pic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1967247" y="1461394"/>
            <a:ext cx="5861089" cy="1331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7037"/>
              </a:avLst>
            </a:prstTxWarp>
          </a:bodyPr>
          <a:lstStyle/>
          <a:p>
            <a:pPr algn="ctr"/>
            <a:r>
              <a:rPr lang="ru-RU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</a:t>
            </a:r>
            <a:r>
              <a:rPr lang="ru-RU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пасибо </a:t>
            </a:r>
          </a:p>
          <a:p>
            <a:pPr algn="ctr"/>
            <a:r>
              <a:rPr lang="ru-RU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   внимание!</a:t>
            </a:r>
            <a:endParaRPr lang="ru-RU" sz="6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Рисунок 4" descr="http://azbyka.kz/sites/default/files/banner/novogodnyaya-otkrytka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3681028"/>
            <a:ext cx="692595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Тренеры</a:t>
            </a:r>
            <a:endParaRPr lang="ru-RU" b="1" i="1" dirty="0"/>
          </a:p>
        </p:txBody>
      </p:sp>
      <p:pic>
        <p:nvPicPr>
          <p:cNvPr id="16386" name="Picture 2" descr="C:\Users\Светлана\Documents\технопар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06489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5-конечная звезда 3"/>
          <p:cNvSpPr/>
          <p:nvPr/>
        </p:nvSpPr>
        <p:spPr>
          <a:xfrm rot="941716">
            <a:off x="7524328" y="692696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 rot="20833015">
            <a:off x="1403648" y="98072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Технология </a:t>
            </a:r>
            <a:r>
              <a:rPr lang="ru-RU" sz="4000" b="1" dirty="0" err="1" smtClean="0">
                <a:solidFill>
                  <a:srgbClr val="FF0000"/>
                </a:solidFill>
              </a:rPr>
              <a:t>БиС</a:t>
            </a:r>
            <a:r>
              <a:rPr lang="ru-RU" sz="4000" b="1" dirty="0" smtClean="0">
                <a:solidFill>
                  <a:srgbClr val="FF0000"/>
                </a:solidFill>
              </a:rPr>
              <a:t> для каждой школы с неизменно высоким качеством!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Качество-это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Знающие и умеющие дети!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Успешные и конкурентоспособные дети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Независимая оценка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Планирование по целям и результатам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Эффективное управление уроком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Качественное содержание по предметам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Интерес учащихся к обучению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Планирование, рост и норма качества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Современное управление школой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Повышение квалификации учителя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Снижение нагрузки на учителя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Технология </a:t>
            </a:r>
            <a:r>
              <a:rPr lang="ru-RU" sz="2800" b="1" dirty="0" err="1" smtClean="0">
                <a:solidFill>
                  <a:srgbClr val="FF0000"/>
                </a:solidFill>
              </a:rPr>
              <a:t>БиС</a:t>
            </a:r>
            <a:r>
              <a:rPr lang="ru-RU" sz="2800" b="1" dirty="0" smtClean="0">
                <a:solidFill>
                  <a:srgbClr val="FF0000"/>
                </a:solidFill>
              </a:rPr>
              <a:t> для каждой школы с неизменно высоким качеством!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Как мы получаем качество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На каждом уроке работают все дети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63% учеников должны получить оценку 4 и 5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Профессиональное ученическое самоуправление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Оценку выставляет не учитель, а система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Окончание изучения темы по качеству усвоения учащихся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11 технологических </a:t>
            </a:r>
            <a:r>
              <a:rPr lang="ru-RU" sz="2000" dirty="0" err="1" smtClean="0">
                <a:solidFill>
                  <a:schemeClr val="tx2"/>
                </a:solidFill>
              </a:rPr>
              <a:t>карт-гарантия</a:t>
            </a:r>
            <a:r>
              <a:rPr lang="ru-RU" sz="2000" dirty="0" smtClean="0">
                <a:solidFill>
                  <a:schemeClr val="tx2"/>
                </a:solidFill>
              </a:rPr>
              <a:t> успеха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Стандарты содержания по всем основным предметам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Детям интересно в </a:t>
            </a:r>
            <a:r>
              <a:rPr lang="ru-RU" sz="2000" dirty="0" err="1" smtClean="0">
                <a:solidFill>
                  <a:srgbClr val="FF0000"/>
                </a:solidFill>
              </a:rPr>
              <a:t>школе-это</a:t>
            </a:r>
            <a:r>
              <a:rPr lang="ru-RU" sz="2000" dirty="0" smtClean="0">
                <a:solidFill>
                  <a:srgbClr val="FF0000"/>
                </a:solidFill>
              </a:rPr>
              <a:t> их второй дом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Планирование и рост качества по четвертям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Международный стандарт ИСО 9001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Учитель получает готовые стандарты и управляет уроками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Поурочное планирование заменяется стандартами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ветлана\Pictures\img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3918" t="6562" r="-19468" b="68831"/>
          <a:stretch>
            <a:fillRect/>
          </a:stretch>
        </p:blipFill>
        <p:spPr bwMode="auto">
          <a:xfrm>
            <a:off x="-684584" y="692696"/>
            <a:ext cx="9433048" cy="1080120"/>
          </a:xfrm>
          <a:prstGeom prst="rect">
            <a:avLst/>
          </a:prstGeom>
          <a:noFill/>
        </p:spPr>
      </p:pic>
      <p:pic>
        <p:nvPicPr>
          <p:cNvPr id="6147" name="Picture 3" descr="C:\Users\Светлана\Pictures\img090.jpg"/>
          <p:cNvPicPr>
            <a:picLocks noChangeAspect="1" noChangeArrowheads="1"/>
          </p:cNvPicPr>
          <p:nvPr/>
        </p:nvPicPr>
        <p:blipFill>
          <a:blip r:embed="rId3" cstate="print"/>
          <a:srcRect l="6733" t="37132" r="20552" b="10500"/>
          <a:stretch>
            <a:fillRect/>
          </a:stretch>
        </p:blipFill>
        <p:spPr bwMode="auto">
          <a:xfrm>
            <a:off x="611560" y="2276872"/>
            <a:ext cx="7776864" cy="3960440"/>
          </a:xfrm>
          <a:prstGeom prst="round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Светлана\Pictures\img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21" r="2445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Технологические карты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11 карт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Карта «Алгоритм»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Карта «</a:t>
            </a:r>
            <a:r>
              <a:rPr lang="ru-RU" dirty="0" err="1" smtClean="0">
                <a:solidFill>
                  <a:srgbClr val="7030A0"/>
                </a:solidFill>
              </a:rPr>
              <a:t>Биоинтернет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Карта «Тренажёр»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Карта «Логика»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Карта «Лидер»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Карта «СРВ»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Карта «Устный урок -1»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Карта «Устный урок -2»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Карта «Устный урок -2»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Карта «ФПС»(факты- причины- следствия)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Универсальная карта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/>
              <a:t>Шесть основных правил качества для пользования технологией </a:t>
            </a:r>
            <a:r>
              <a:rPr lang="ru-RU" sz="4400" dirty="0" err="1" smtClean="0"/>
              <a:t>БиС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№1.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Качество-это производительность работающих на уроке детей.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Производительность технологического урока-100%,каждый ученик работает на </a:t>
            </a:r>
            <a:r>
              <a:rPr lang="ru-RU" sz="2000" dirty="0" err="1" smtClean="0">
                <a:solidFill>
                  <a:schemeClr val="tx2"/>
                </a:solidFill>
              </a:rPr>
              <a:t>уроке.Не</a:t>
            </a:r>
            <a:r>
              <a:rPr lang="ru-RU" sz="2000" dirty="0" smtClean="0">
                <a:solidFill>
                  <a:schemeClr val="tx2"/>
                </a:solidFill>
              </a:rPr>
              <a:t> менее 63% учащихся получают оценку 4и5.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 </a:t>
            </a:r>
            <a:r>
              <a:rPr lang="ru-RU" sz="2000" dirty="0" err="1" smtClean="0">
                <a:solidFill>
                  <a:schemeClr val="tx2"/>
                </a:solidFill>
              </a:rPr>
              <a:t>роизводительность</a:t>
            </a:r>
            <a:r>
              <a:rPr lang="ru-RU" sz="2000" dirty="0" smtClean="0">
                <a:solidFill>
                  <a:schemeClr val="tx2"/>
                </a:solidFill>
              </a:rPr>
              <a:t> -100%, качество знаний-63%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Производительность традиционного урока в среднем 20-25%, это 5-7 </a:t>
            </a:r>
            <a:r>
              <a:rPr lang="ru-RU" sz="2000" dirty="0" err="1" smtClean="0">
                <a:solidFill>
                  <a:schemeClr val="tx2"/>
                </a:solidFill>
              </a:rPr>
              <a:t>учащихся,которых</a:t>
            </a:r>
            <a:r>
              <a:rPr lang="ru-RU" sz="2000" dirty="0" smtClean="0">
                <a:solidFill>
                  <a:schemeClr val="tx2"/>
                </a:solidFill>
              </a:rPr>
              <a:t> учитель может опросить и в среднем не более 2-3 учащихся, которые могут получить оценку 4 и 5.Производительность 20-25%, качество знаний 10-15%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605</Words>
  <Application>Microsoft Office PowerPoint</Application>
  <PresentationFormat>Экран (4:3)</PresentationFormat>
  <Paragraphs>114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Технология БиС Биоинформатика и Синергетика</vt:lpstr>
      <vt:lpstr>      Вассерман Ф.Я.</vt:lpstr>
      <vt:lpstr>Тренеры</vt:lpstr>
      <vt:lpstr> Технология БиС для каждой школы с неизменно высоким качеством!</vt:lpstr>
      <vt:lpstr>Технология БиС для каждой школы с неизменно высоким качеством!</vt:lpstr>
      <vt:lpstr>Слайд 6</vt:lpstr>
      <vt:lpstr>Слайд 7</vt:lpstr>
      <vt:lpstr>  Технологические карты 11 карт</vt:lpstr>
      <vt:lpstr> Шесть основных правил качества для пользования технологией БиС</vt:lpstr>
      <vt:lpstr>Шесть основных правил качества для пользования технологией БиС</vt:lpstr>
      <vt:lpstr>Шесть основных правил качества для пользования технологией БиС</vt:lpstr>
      <vt:lpstr>Шесть основных правил качества для пользования технологией БиС</vt:lpstr>
      <vt:lpstr> </vt:lpstr>
      <vt:lpstr>  Шесть основных правил качества для пользования технологией БиС </vt:lpstr>
      <vt:lpstr>           Рабочие тетради для учеников</vt:lpstr>
      <vt:lpstr>  ОСУД</vt:lpstr>
      <vt:lpstr>  Тренажёр</vt:lpstr>
      <vt:lpstr>  Проблемы качества воспитания</vt:lpstr>
      <vt:lpstr>Решения в технологии БиС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21</cp:revision>
  <dcterms:created xsi:type="dcterms:W3CDTF">2015-12-09T16:18:57Z</dcterms:created>
  <dcterms:modified xsi:type="dcterms:W3CDTF">2016-02-03T14:23:01Z</dcterms:modified>
</cp:coreProperties>
</file>